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921"/>
  </p:normalViewPr>
  <p:slideViewPr>
    <p:cSldViewPr snapToGrid="0" snapToObjects="1">
      <p:cViewPr varScale="1">
        <p:scale>
          <a:sx n="115" d="100"/>
          <a:sy n="115" d="100"/>
        </p:scale>
        <p:origin x="4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92A789-1D4E-9F46-850D-A04E91AB5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600201"/>
            <a:ext cx="8689976" cy="2650271"/>
          </a:xfrm>
        </p:spPr>
        <p:txBody>
          <a:bodyPr>
            <a:normAutofit fontScale="90000"/>
          </a:bodyPr>
          <a:lstStyle/>
          <a:p>
            <a:r>
              <a:rPr lang="en" altLang="zh-CN" sz="5300" cap="none" dirty="0"/>
              <a:t>Bridging the gap between training and inference for neural machine translation</a:t>
            </a:r>
            <a:br>
              <a:rPr lang="en" altLang="zh-CN" dirty="0"/>
            </a:b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71B686E-F6C5-EB4C-962D-2EBB6837AA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en-US" altLang="zh-CN" dirty="0"/>
          </a:p>
          <a:p>
            <a:r>
              <a:rPr kumimoji="1" lang="en-US" altLang="zh-CN" dirty="0"/>
              <a:t>2019.10.30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1800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FFEBFB9-7B11-2D47-BF15-176C79390512}"/>
              </a:ext>
            </a:extLst>
          </p:cNvPr>
          <p:cNvSpPr txBox="1"/>
          <p:nvPr/>
        </p:nvSpPr>
        <p:spPr>
          <a:xfrm>
            <a:off x="925551" y="775636"/>
            <a:ext cx="6746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  <a:r>
              <a:rPr lang="e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Decay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衰减采样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9513429-DAB5-5547-99D4-867E55328FFB}"/>
                  </a:ext>
                </a:extLst>
              </p:cNvPr>
              <p:cNvSpPr txBox="1"/>
              <p:nvPr/>
            </p:nvSpPr>
            <p:spPr>
              <a:xfrm>
                <a:off x="1150318" y="1824545"/>
                <a:ext cx="9158287" cy="4073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在训练初期，如果过多地选择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𝑜𝑟𝑎𝑐𝑙𝑒</m:t>
                        </m:r>
                      </m:sup>
                    </m:sSubSup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会导致模型收敛速度慢；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在训练后期，如果过多地选择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zh-CN" alt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会导致模型在</a:t>
                </a:r>
                <a:r>
                  <a:rPr lang="en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阶段没有学习到如何处理</a:t>
                </a:r>
                <a:r>
                  <a:rPr lang="en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infer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阶段的差别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25000"/>
                  </a:lnSpc>
                  <a:buFont typeface="Wingdings" pitchFamily="2" charset="2"/>
                  <a:buChar char="Ø"/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设置动态采样概率，刚开始训练的时候多用</a:t>
                </a:r>
                <a:r>
                  <a:rPr lang="en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ground truth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word</a:t>
                </a:r>
                <a:r>
                  <a:rPr lang="zh-CN" altLang="e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然后慢慢提高</a:t>
                </a:r>
                <a:r>
                  <a:rPr lang="en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oracle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word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比例，作者给出的概率设置为：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其中，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是超参数。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是轮数</a:t>
                </a:r>
                <a14:m>
                  <m:oMath xmlns:m="http://schemas.openxmlformats.org/officeDocument/2006/math">
                    <m:r>
                      <a:rPr lang="zh-CN" alt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的单调递减函数。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从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开始，此时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zh-CN" altLang="en-US" b="0" i="0" smtClean="0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b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zh-CN" altLang="en-US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9513429-DAB5-5547-99D4-867E55328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318" y="1824545"/>
                <a:ext cx="9158287" cy="4073166"/>
              </a:xfrm>
              <a:prstGeom prst="rect">
                <a:avLst/>
              </a:prstGeom>
              <a:blipFill>
                <a:blip r:embed="rId2"/>
                <a:stretch>
                  <a:fillRect l="-5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E0C0181F-2D00-714C-B991-1F03D7B4E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919" y="4049167"/>
            <a:ext cx="33528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66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FFEBFB9-7B11-2D47-BF15-176C79390512}"/>
              </a:ext>
            </a:extLst>
          </p:cNvPr>
          <p:cNvSpPr txBox="1"/>
          <p:nvPr/>
        </p:nvSpPr>
        <p:spPr>
          <a:xfrm>
            <a:off x="925551" y="775636"/>
            <a:ext cx="6746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训练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9513429-DAB5-5547-99D4-867E55328FFB}"/>
                  </a:ext>
                </a:extLst>
              </p:cNvPr>
              <p:cNvSpPr txBox="1"/>
              <p:nvPr/>
            </p:nvSpPr>
            <p:spPr>
              <a:xfrm>
                <a:off x="1150318" y="1824545"/>
                <a:ext cx="9158287" cy="38601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最大似然估计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目标是最大化真实值序列的概率，相当于最小化以下目标函数：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其中，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sz="20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代表训练集中句子对的数量；</a:t>
                </a:r>
                <a:endParaRPr lang="en-US" altLang="zh-CN" sz="20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代表</m:t>
                    </m:r>
                  </m:oMath>
                </a14:m>
                <a:r>
                  <a:rPr lang="zh-CN" altLang="en-US" sz="20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条真实句子的长度；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zh-CN" altLang="en-US" sz="20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CN" sz="2000" b="0" i="1" smtClean="0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bSup>
                    <m:r>
                      <a:rPr lang="en-US" altLang="zh-CN" sz="2000" b="0" i="1" smtClean="0">
                        <a:effectLst/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zh-CN" altLang="en-US" sz="2000" b="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dirty="0" smtClean="0"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smtClean="0"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2000" b="0" i="1" smtClean="0">
                            <a:effectLst/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altLang="zh-CN" sz="2000" b="0" i="1" smtClean="0">
                        <a:effectLst/>
                        <a:latin typeface="Cambria Math" panose="02040503050406030204" pitchFamily="18" charset="0"/>
                      </a:rPr>
                      <m:t>]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代表</m:t>
                    </m:r>
                  </m:oMath>
                </a14:m>
                <a:r>
                  <a:rPr lang="zh-CN" altLang="en-US" sz="20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在第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zh-CN" altLang="en-US" sz="20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阶段生成真实值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2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zh-CN" altLang="en-US" sz="2000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的概率。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9513429-DAB5-5547-99D4-867E55328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318" y="1824545"/>
                <a:ext cx="9158287" cy="3860159"/>
              </a:xfrm>
              <a:prstGeom prst="rect">
                <a:avLst/>
              </a:prstGeom>
              <a:blipFill>
                <a:blip r:embed="rId2"/>
                <a:stretch>
                  <a:fillRect l="-9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4C7097E4-3321-114F-8805-B5D2B0629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700" y="3200173"/>
            <a:ext cx="5185415" cy="76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98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FFEBFB9-7B11-2D47-BF15-176C79390512}"/>
              </a:ext>
            </a:extLst>
          </p:cNvPr>
          <p:cNvSpPr txBox="1"/>
          <p:nvPr/>
        </p:nvSpPr>
        <p:spPr>
          <a:xfrm>
            <a:off x="925551" y="775636"/>
            <a:ext cx="6746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periments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9513429-DAB5-5547-99D4-867E55328FFB}"/>
              </a:ext>
            </a:extLst>
          </p:cNvPr>
          <p:cNvSpPr txBox="1"/>
          <p:nvPr/>
        </p:nvSpPr>
        <p:spPr>
          <a:xfrm>
            <a:off x="1013683" y="1498920"/>
            <a:ext cx="915828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中译英实验结果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7C6640-4D69-9249-8E1F-14C3A01CA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029" y="2173137"/>
            <a:ext cx="7649487" cy="360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205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FFEBFB9-7B11-2D47-BF15-176C79390512}"/>
              </a:ext>
            </a:extLst>
          </p:cNvPr>
          <p:cNvSpPr txBox="1"/>
          <p:nvPr/>
        </p:nvSpPr>
        <p:spPr>
          <a:xfrm>
            <a:off x="925551" y="775636"/>
            <a:ext cx="6746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periments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9513429-DAB5-5547-99D4-867E55328FFB}"/>
              </a:ext>
            </a:extLst>
          </p:cNvPr>
          <p:cNvSpPr txBox="1"/>
          <p:nvPr/>
        </p:nvSpPr>
        <p:spPr>
          <a:xfrm>
            <a:off x="1013683" y="1498920"/>
            <a:ext cx="915828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因素分析实验结果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解决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overcorrection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问题策略：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Word-level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oracle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Sentence-level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oracle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Oracle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选择中结合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Gumble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</a:p>
          <a:p>
            <a:pPr>
              <a:lnSpc>
                <a:spcPct val="150000"/>
              </a:lnSpc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777C22-CA91-D94B-AD14-0F71491F1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272" y="2234012"/>
            <a:ext cx="5142843" cy="286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60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FFEBFB9-7B11-2D47-BF15-176C79390512}"/>
              </a:ext>
            </a:extLst>
          </p:cNvPr>
          <p:cNvSpPr txBox="1"/>
          <p:nvPr/>
        </p:nvSpPr>
        <p:spPr>
          <a:xfrm>
            <a:off x="925551" y="775636"/>
            <a:ext cx="6746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periments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9513429-DAB5-5547-99D4-867E55328FFB}"/>
              </a:ext>
            </a:extLst>
          </p:cNvPr>
          <p:cNvSpPr txBox="1"/>
          <p:nvPr/>
        </p:nvSpPr>
        <p:spPr>
          <a:xfrm>
            <a:off x="638024" y="1534510"/>
            <a:ext cx="11322748" cy="4204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收敛性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训练损失曲线                           图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验证集上</a:t>
            </a:r>
            <a:r>
              <a:rPr lang="e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BLEU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分数变化趋势            图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MT03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测试集上</a:t>
            </a:r>
            <a:r>
              <a:rPr lang="e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BLEU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分数变化趋势</a:t>
            </a:r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DB753B-E485-7A4E-B70B-1F712A75B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810"/>
          <a:stretch/>
        </p:blipFill>
        <p:spPr>
          <a:xfrm>
            <a:off x="772009" y="2499522"/>
            <a:ext cx="3446003" cy="26173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D7834F9-3FB5-9242-9546-A4E890C07A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166" t="4311" r="1166" b="22340"/>
          <a:stretch/>
        </p:blipFill>
        <p:spPr>
          <a:xfrm>
            <a:off x="4123419" y="2499522"/>
            <a:ext cx="3711110" cy="26173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3EBF2FC-9732-F643-8301-A03D98584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4529" y="2499522"/>
            <a:ext cx="3719447" cy="261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72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FFEBFB9-7B11-2D47-BF15-176C79390512}"/>
              </a:ext>
            </a:extLst>
          </p:cNvPr>
          <p:cNvSpPr txBox="1"/>
          <p:nvPr/>
        </p:nvSpPr>
        <p:spPr>
          <a:xfrm>
            <a:off x="925551" y="775636"/>
            <a:ext cx="6746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periments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9513429-DAB5-5547-99D4-867E55328FFB}"/>
              </a:ext>
            </a:extLst>
          </p:cNvPr>
          <p:cNvSpPr txBox="1"/>
          <p:nvPr/>
        </p:nvSpPr>
        <p:spPr>
          <a:xfrm>
            <a:off x="1013683" y="1498920"/>
            <a:ext cx="9158287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序列长度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论文的方法在所有的区间都对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 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有较大的提升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对于长度越长的提升越大，说明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exposure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bias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在长句子表现更明显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语句级别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oracle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可以减轻长句子过度矫正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E74CB8-8068-664D-9418-247767486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231" y="1814856"/>
            <a:ext cx="5097955" cy="346880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FB0665B-3DAB-4048-8B4F-A4064599AA04}"/>
              </a:ext>
            </a:extLst>
          </p:cNvPr>
          <p:cNvSpPr txBox="1"/>
          <p:nvPr/>
        </p:nvSpPr>
        <p:spPr>
          <a:xfrm>
            <a:off x="6264166" y="5430317"/>
            <a:ext cx="4498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MT03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测试集不同长度源语句模型表现对比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909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FFEBFB9-7B11-2D47-BF15-176C79390512}"/>
              </a:ext>
            </a:extLst>
          </p:cNvPr>
          <p:cNvSpPr txBox="1"/>
          <p:nvPr/>
        </p:nvSpPr>
        <p:spPr>
          <a:xfrm>
            <a:off x="925551" y="775636"/>
            <a:ext cx="6746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periments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9513429-DAB5-5547-99D4-867E55328FFB}"/>
              </a:ext>
            </a:extLst>
          </p:cNvPr>
          <p:cNvSpPr txBox="1"/>
          <p:nvPr/>
        </p:nvSpPr>
        <p:spPr>
          <a:xfrm>
            <a:off x="1013683" y="1498920"/>
            <a:ext cx="915828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英译德实验结果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A28CD9-E459-0549-9490-147646B29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103" y="2411467"/>
            <a:ext cx="5370380" cy="319054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2673E9-5269-E147-AF3E-EA92773DE9D3}"/>
              </a:ext>
            </a:extLst>
          </p:cNvPr>
          <p:cNvSpPr txBox="1"/>
          <p:nvPr/>
        </p:nvSpPr>
        <p:spPr>
          <a:xfrm>
            <a:off x="7255206" y="2411467"/>
            <a:ext cx="2813704" cy="2668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结论：</a:t>
            </a: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论文方法大大提升了基线模型的表现，并且优于其他相关方法。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论文模型对不同语言之间的翻译均有效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162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6858ED-3706-2B4B-A412-AE7D732C2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3825" cy="1109922"/>
          </a:xfrm>
        </p:spPr>
        <p:txBody>
          <a:bodyPr/>
          <a:lstStyle/>
          <a:p>
            <a:pPr algn="l"/>
            <a:r>
              <a:rPr lang="zh-CN" altLang="en-US" dirty="0"/>
              <a:t>传统的神经机器翻译有两个问题：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5AEAA6-2EF7-524C-B94E-9990EC2A0315}"/>
              </a:ext>
            </a:extLst>
          </p:cNvPr>
          <p:cNvSpPr txBox="1"/>
          <p:nvPr/>
        </p:nvSpPr>
        <p:spPr>
          <a:xfrm>
            <a:off x="1137424" y="1728440"/>
            <a:ext cx="88317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exposure bias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zh-CN" altLang="en" sz="2400" dirty="0"/>
              <a:t>（</a:t>
            </a:r>
            <a:r>
              <a:rPr lang="zh-CN" altLang="en-US" sz="2400" dirty="0"/>
              <a:t>训练和测试时所用的上文信息不同的问题）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训练时：                                           测试时：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4F858B3-7F20-E947-AB64-8C24209D14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329" r="188" b="7844"/>
          <a:stretch/>
        </p:blipFill>
        <p:spPr>
          <a:xfrm>
            <a:off x="1137424" y="3027933"/>
            <a:ext cx="4677473" cy="24867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7639222-F655-5F46-B154-881DBEEAFE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27043" r="399" b="7471"/>
          <a:stretch/>
        </p:blipFill>
        <p:spPr>
          <a:xfrm>
            <a:off x="6096000" y="3033507"/>
            <a:ext cx="4553728" cy="248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016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6858ED-3706-2B4B-A412-AE7D732C2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3825" cy="1109922"/>
          </a:xfrm>
        </p:spPr>
        <p:txBody>
          <a:bodyPr/>
          <a:lstStyle/>
          <a:p>
            <a:pPr algn="l"/>
            <a:r>
              <a:rPr lang="zh-CN" altLang="en-US" dirty="0"/>
              <a:t>传统的神经机器翻译有两个问题：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5AEAA6-2EF7-524C-B94E-9990EC2A0315}"/>
              </a:ext>
            </a:extLst>
          </p:cNvPr>
          <p:cNvSpPr txBox="1"/>
          <p:nvPr/>
        </p:nvSpPr>
        <p:spPr>
          <a:xfrm>
            <a:off x="1137424" y="1728440"/>
            <a:ext cx="883176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overcorrection</a:t>
            </a:r>
            <a:r>
              <a:rPr lang="zh-CN" alt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过度矫正）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当模型在第三个位置预测出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abide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时，为了让这句话的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最小，模型之后会预测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the rule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zh-CN" alt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但是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abide with the rule’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是错误的，正确的应该是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abide by the rule’</a:t>
            </a:r>
            <a:r>
              <a:rPr lang="zh-CN" alt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6C2B37-BAA2-484C-87A1-34C91615A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810" y="2505696"/>
            <a:ext cx="5092349" cy="66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931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6858ED-3706-2B4B-A412-AE7D732C2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3825" cy="1109922"/>
          </a:xfrm>
        </p:spPr>
        <p:txBody>
          <a:bodyPr/>
          <a:lstStyle/>
          <a:p>
            <a:pPr algn="l"/>
            <a:r>
              <a:rPr lang="zh-CN" altLang="en-US" dirty="0"/>
              <a:t>本文方法：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B5AEAA6-2EF7-524C-B94E-9990EC2A0315}"/>
                  </a:ext>
                </a:extLst>
              </p:cNvPr>
              <p:cNvSpPr txBox="1"/>
              <p:nvPr/>
            </p:nvSpPr>
            <p:spPr>
              <a:xfrm>
                <a:off x="1003610" y="2585725"/>
                <a:ext cx="8898674" cy="3369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sz="2400" dirty="0"/>
                  <a:t>主要框架：</a:t>
                </a:r>
                <a:endParaRPr lang="en-US" altLang="zh-CN" sz="240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/>
                  <a:t>以一定的概率将真实词或之前预测的词（即</a:t>
                </a:r>
                <a:r>
                  <a:rPr lang="e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oracle</a:t>
                </a:r>
                <a:r>
                  <a:rPr lang="zh-CN" altLang="en-US" sz="2400" dirty="0"/>
                  <a:t>词）作为上下文</a:t>
                </a:r>
                <a:endParaRPr lang="en-US" altLang="zh-CN" sz="2400" dirty="0"/>
              </a:p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sz="2400" dirty="0"/>
                  <a:t>预测第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zh-CN" altLang="en-US" sz="2400" dirty="0"/>
                  <a:t>个目标单词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400" dirty="0"/>
                  <a:t>步骤</a:t>
                </a:r>
                <a:r>
                  <a:rPr lang="en-US" altLang="zh-CN" sz="2400" dirty="0"/>
                  <a:t>:</a:t>
                </a:r>
              </a:p>
              <a:p>
                <a:pPr marL="457200" indent="-457200">
                  <a:lnSpc>
                    <a:spcPct val="125000"/>
                  </a:lnSpc>
                  <a:buFont typeface="+mj-lt"/>
                  <a:buAutoNum type="arabicPeriod"/>
                </a:pPr>
                <a:r>
                  <a:rPr lang="zh-CN" altLang="en-US" dirty="0"/>
                  <a:t>在第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dirty="0"/>
                  <a:t>步选择 </a:t>
                </a:r>
                <a:r>
                  <a:rPr lang="e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oracle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dirty="0"/>
                  <a:t>单词</a:t>
                </a:r>
                <a:endParaRPr lang="en-US" altLang="zh-CN" dirty="0"/>
              </a:p>
              <a:p>
                <a:pPr marL="457200" indent="-457200">
                  <a:lnSpc>
                    <a:spcPct val="125000"/>
                  </a:lnSpc>
                  <a:buFont typeface="+mj-lt"/>
                  <a:buAutoNum type="arabicPeriod"/>
                </a:pPr>
                <a:r>
                  <a:rPr lang="zh-CN" altLang="en-US" dirty="0"/>
                  <a:t>从真实词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 dirty="0"/>
                  <a:t>中以概率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采样，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或从 </a:t>
                </a:r>
                <a:r>
                  <a:rPr lang="e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oracle 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词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𝑜𝑟𝑎𝑐𝑙𝑒</m:t>
                        </m:r>
                      </m:sup>
                    </m:sSubSup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中以概率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采样</a:t>
                </a:r>
                <a:endParaRPr lang="en-US" altLang="zh-CN" dirty="0"/>
              </a:p>
              <a:p>
                <a:pPr marL="457200" indent="-457200">
                  <a:lnSpc>
                    <a:spcPct val="125000"/>
                  </a:lnSpc>
                  <a:buFont typeface="+mj-lt"/>
                  <a:buAutoNum type="arabicPeriod"/>
                </a:pPr>
                <a:r>
                  <a:rPr lang="zh-CN" altLang="en-US" dirty="0"/>
                  <a:t>使用采样的单词作为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" dirty="0"/>
                  <a:t>，</a:t>
                </a:r>
                <a:r>
                  <a:rPr lang="zh-CN" altLang="en-US" dirty="0"/>
                  <a:t>并用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dirty="0"/>
                  <a:t>代替公式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和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 </a:t>
                </a:r>
                <a:r>
                  <a:rPr lang="zh-CN" altLang="en-US" dirty="0"/>
                  <a:t>中的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zh-CN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" dirty="0"/>
                  <a:t>，</a:t>
                </a:r>
                <a:r>
                  <a:rPr lang="zh-CN" altLang="en-US" dirty="0"/>
                  <a:t>然后继续使用</a:t>
                </a:r>
                <a:r>
                  <a:rPr lang="e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attention-based NMT</a:t>
                </a:r>
                <a:r>
                  <a:rPr lang="zh-CN" altLang="en-US" dirty="0"/>
                  <a:t>进行后续的预测</a:t>
                </a:r>
                <a:r>
                  <a:rPr lang="zh-CN" altLang="en-US" sz="2400" dirty="0"/>
                  <a:t>                                    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B5AEAA6-2EF7-524C-B94E-9990EC2A0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610" y="2585725"/>
                <a:ext cx="8898674" cy="3369320"/>
              </a:xfrm>
              <a:prstGeom prst="rect">
                <a:avLst/>
              </a:prstGeom>
              <a:blipFill>
                <a:blip r:embed="rId2"/>
                <a:stretch>
                  <a:fillRect l="-997" r="-427" b="-7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8A83A1FE-2E59-B541-9898-4BB2352E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004" y="482479"/>
            <a:ext cx="4912816" cy="249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808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B5AEAA6-2EF7-524C-B94E-9990EC2A0315}"/>
              </a:ext>
            </a:extLst>
          </p:cNvPr>
          <p:cNvSpPr txBox="1"/>
          <p:nvPr/>
        </p:nvSpPr>
        <p:spPr>
          <a:xfrm>
            <a:off x="1137424" y="1728440"/>
            <a:ext cx="8831766" cy="3351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word-level oracle(WO)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每个时间步采用词级别的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greedy search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来生成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oracle word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sentence-level oracle(SO)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采用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beam-search</a:t>
            </a:r>
            <a:r>
              <a:rPr lang="zh-CN" alt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扩大搜索空间，用句子级别的衡量指标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如：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BLEU)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</a:t>
            </a:r>
            <a:r>
              <a:rPr lang="e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beam-search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的结果进行排序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FFEBFB9-7B11-2D47-BF15-176C79390512}"/>
              </a:ext>
            </a:extLst>
          </p:cNvPr>
          <p:cNvSpPr txBox="1"/>
          <p:nvPr/>
        </p:nvSpPr>
        <p:spPr>
          <a:xfrm>
            <a:off x="925551" y="775636"/>
            <a:ext cx="6746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Oracle</a:t>
            </a:r>
            <a:r>
              <a:rPr kumimoji="1"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</a:t>
            </a:r>
            <a:r>
              <a:rPr kumimoji="1" lang="zh-CN" altLang="en-US" sz="3600" dirty="0"/>
              <a:t>的选择</a:t>
            </a:r>
          </a:p>
        </p:txBody>
      </p:sp>
    </p:spTree>
    <p:extLst>
      <p:ext uri="{BB962C8B-B14F-4D97-AF65-F5344CB8AC3E}">
        <p14:creationId xmlns:p14="http://schemas.microsoft.com/office/powerpoint/2010/main" val="708630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B5AEAA6-2EF7-524C-B94E-9990EC2A0315}"/>
                  </a:ext>
                </a:extLst>
              </p:cNvPr>
              <p:cNvSpPr txBox="1"/>
              <p:nvPr/>
            </p:nvSpPr>
            <p:spPr>
              <a:xfrm>
                <a:off x="1137423" y="1728440"/>
                <a:ext cx="10058401" cy="11485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最直接的方法就是：</a:t>
                </a:r>
                <a:r>
                  <a:rPr lang="zh-CN" altLang="en-US" sz="2000" dirty="0"/>
                  <a:t>在第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步</a:t>
                </a:r>
                <a:r>
                  <a:rPr lang="zh-CN" altLang="en" sz="2000" dirty="0"/>
                  <a:t>，</a:t>
                </a:r>
                <a:r>
                  <a:rPr lang="zh-CN" altLang="en-US" sz="2000" dirty="0"/>
                  <a:t>选择概率分布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sz="2000" dirty="0"/>
                  <a:t>中概率最高的词作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𝑜𝑟𝑎𝑐𝑙𝑒</m:t>
                        </m:r>
                      </m:sup>
                    </m:sSubSup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sz="2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。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为了获得更健壮的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𝑜𝑟𝑎𝑐𝑙𝑒</m:t>
                        </m:r>
                      </m:sup>
                    </m:sSubSup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更好地选择是使用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Gumbel-max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方法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B5AEAA6-2EF7-524C-B94E-9990EC2A0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423" y="1728440"/>
                <a:ext cx="10058401" cy="1148520"/>
              </a:xfrm>
              <a:prstGeom prst="rect">
                <a:avLst/>
              </a:prstGeom>
              <a:blipFill>
                <a:blip r:embed="rId2"/>
                <a:stretch>
                  <a:fillRect l="-504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5FFEBFB9-7B11-2D47-BF15-176C79390512}"/>
              </a:ext>
            </a:extLst>
          </p:cNvPr>
          <p:cNvSpPr txBox="1"/>
          <p:nvPr/>
        </p:nvSpPr>
        <p:spPr>
          <a:xfrm>
            <a:off x="925551" y="775636"/>
            <a:ext cx="6746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" sz="3600" dirty="0">
                <a:cs typeface="Times New Roman" panose="02020603050405020304" pitchFamily="18" charset="0"/>
              </a:rPr>
              <a:t>一</a:t>
            </a:r>
            <a:r>
              <a:rPr lang="zh-CN" altLang="en-US" sz="3600" dirty="0">
                <a:cs typeface="Times New Roman" panose="02020603050405020304" pitchFamily="18" charset="0"/>
              </a:rPr>
              <a:t>、</a:t>
            </a:r>
            <a:r>
              <a:rPr lang="e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word-level oracle</a:t>
            </a:r>
            <a:endParaRPr kumimoji="1"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9763A8D-EDE5-1E4D-8B14-76690F9EF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801" y="3167885"/>
            <a:ext cx="4650506" cy="22358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FCDDE6B-7AEA-3949-AA76-A5F9B78B6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166993"/>
            <a:ext cx="4687229" cy="223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522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B5AEAA6-2EF7-524C-B94E-9990EC2A0315}"/>
                  </a:ext>
                </a:extLst>
              </p:cNvPr>
              <p:cNvSpPr txBox="1"/>
              <p:nvPr/>
            </p:nvSpPr>
            <p:spPr>
              <a:xfrm>
                <a:off x="1059366" y="1208348"/>
                <a:ext cx="8831766" cy="4844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Gumbel-max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方法：</a:t>
                </a: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将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umbel noise </a:t>
                </a:r>
                <a14:m>
                  <m:oMath xmlns:m="http://schemas.openxmlformats.org/officeDocument/2006/math">
                    <m:r>
                      <a:rPr lang="en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作为正则化项加到前面公式中的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再进行</a:t>
                </a:r>
                <a:r>
                  <a:rPr lang="en" altLang="zh-CN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softmax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操作得到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的概率分布。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Ø"/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Ø"/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Ø"/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其中变量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e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服从均匀分布。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为温度系数，当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时，</a:t>
                </a:r>
                <a:r>
                  <a:rPr lang="en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softmax</a:t>
                </a:r>
                <a:r>
                  <a:rPr lang="e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()</a:t>
                </a:r>
                <a:r>
                  <a:rPr lang="zh-CN" altLang="e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函数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逐渐相当于</a:t>
                </a:r>
                <a:r>
                  <a:rPr lang="e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argmax()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函数；当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时，</a:t>
                </a:r>
                <a:r>
                  <a:rPr lang="en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softmax</a:t>
                </a:r>
                <a:r>
                  <a:rPr lang="e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()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函数逐渐相当于均匀分布。</a:t>
                </a:r>
                <a:b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B5AEAA6-2EF7-524C-B94E-9990EC2A0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366" y="1208348"/>
                <a:ext cx="8831766" cy="4844147"/>
              </a:xfrm>
              <a:prstGeom prst="rect">
                <a:avLst/>
              </a:prstGeom>
              <a:blipFill>
                <a:blip r:embed="rId2"/>
                <a:stretch>
                  <a:fillRect l="-10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5FFEBFB9-7B11-2D47-BF15-176C79390512}"/>
              </a:ext>
            </a:extLst>
          </p:cNvPr>
          <p:cNvSpPr txBox="1"/>
          <p:nvPr/>
        </p:nvSpPr>
        <p:spPr>
          <a:xfrm>
            <a:off x="981307" y="548845"/>
            <a:ext cx="6746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" sz="3600" dirty="0">
                <a:cs typeface="Times New Roman" panose="02020603050405020304" pitchFamily="18" charset="0"/>
              </a:rPr>
              <a:t>一</a:t>
            </a:r>
            <a:r>
              <a:rPr lang="zh-CN" altLang="en-US" sz="3600" dirty="0">
                <a:cs typeface="Times New Roman" panose="02020603050405020304" pitchFamily="18" charset="0"/>
              </a:rPr>
              <a:t>、</a:t>
            </a:r>
            <a:r>
              <a:rPr lang="e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word-level oracle</a:t>
            </a:r>
            <a:endParaRPr kumimoji="1"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FF04EE5-DAA9-0E4D-9377-01F616DBF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415" y="2754804"/>
            <a:ext cx="4513766" cy="13483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6CE1393-AFA4-D04D-8B55-A4B6F631F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4459" y="5447448"/>
            <a:ext cx="4269678" cy="80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25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B5AEAA6-2EF7-524C-B94E-9990EC2A0315}"/>
                  </a:ext>
                </a:extLst>
              </p:cNvPr>
              <p:cNvSpPr txBox="1"/>
              <p:nvPr/>
            </p:nvSpPr>
            <p:spPr>
              <a:xfrm>
                <a:off x="1510551" y="1707641"/>
                <a:ext cx="9378177" cy="4930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模型先用 </a:t>
                </a:r>
                <a:r>
                  <a:rPr lang="en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beam search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找到最好的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个候选翻译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然后将这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句话与正确答案计算 </a:t>
                </a:r>
                <a:r>
                  <a:rPr lang="en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BLEU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得分，取得分最高的当作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oracle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sentence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表示为：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在解码的第 </a:t>
                </a:r>
                <a:r>
                  <a:rPr lang="en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 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步，语句级别 </a:t>
                </a:r>
                <a:r>
                  <a:rPr lang="en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oracle 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词即可表示为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Ø"/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当模型从真实词和语句级别 </a:t>
                </a:r>
                <a:r>
                  <a:rPr lang="en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oracle 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词中采样时，两个序列应该具有</a:t>
                </a:r>
                <a:r>
                  <a:rPr lang="zh-CN" altLang="en-US" sz="20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同样数量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的单词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</a:t>
                </a:r>
                <a:r>
                  <a:rPr lang="en" altLang="zh-CN" sz="3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force decoding </a:t>
                </a:r>
                <a:r>
                  <a:rPr lang="en-US" altLang="zh-CN" sz="3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!</a:t>
                </a:r>
                <a:endParaRPr lang="en" altLang="zh-CN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B5AEAA6-2EF7-524C-B94E-9990EC2A0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551" y="1707641"/>
                <a:ext cx="9378177" cy="4930645"/>
              </a:xfrm>
              <a:prstGeom prst="rect">
                <a:avLst/>
              </a:prstGeom>
              <a:blipFill>
                <a:blip r:embed="rId2"/>
                <a:stretch>
                  <a:fillRect l="-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5FFEBFB9-7B11-2D47-BF15-176C79390512}"/>
              </a:ext>
            </a:extLst>
          </p:cNvPr>
          <p:cNvSpPr txBox="1"/>
          <p:nvPr/>
        </p:nvSpPr>
        <p:spPr>
          <a:xfrm>
            <a:off x="925551" y="775636"/>
            <a:ext cx="6746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二、</a:t>
            </a:r>
            <a:r>
              <a:rPr lang="e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sentence-level oracle</a:t>
            </a:r>
            <a:endParaRPr kumimoji="1"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D68AD2-CC68-8141-AF93-5441FD041B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2" b="7242"/>
          <a:stretch/>
        </p:blipFill>
        <p:spPr>
          <a:xfrm>
            <a:off x="4683039" y="2914649"/>
            <a:ext cx="2825922" cy="5143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F0ED55D-1BFA-FA48-A96E-37203C089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457" y="4262116"/>
            <a:ext cx="3073086" cy="514351"/>
          </a:xfrm>
          <a:prstGeom prst="rect">
            <a:avLst/>
          </a:prstGeom>
        </p:spPr>
      </p:pic>
      <p:sp>
        <p:nvSpPr>
          <p:cNvPr id="13" name="右箭头 12">
            <a:extLst>
              <a:ext uri="{FF2B5EF4-FFF2-40B4-BE49-F238E27FC236}">
                <a16:creationId xmlns:a16="http://schemas.microsoft.com/office/drawing/2014/main" id="{1C75CB00-2578-0F4D-A95D-F3908B01332B}"/>
              </a:ext>
            </a:extLst>
          </p:cNvPr>
          <p:cNvSpPr/>
          <p:nvPr/>
        </p:nvSpPr>
        <p:spPr>
          <a:xfrm>
            <a:off x="3698720" y="5635340"/>
            <a:ext cx="600075" cy="5143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5416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FFEBFB9-7B11-2D47-BF15-176C79390512}"/>
              </a:ext>
            </a:extLst>
          </p:cNvPr>
          <p:cNvSpPr txBox="1"/>
          <p:nvPr/>
        </p:nvSpPr>
        <p:spPr>
          <a:xfrm>
            <a:off x="925551" y="775636"/>
            <a:ext cx="6746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二、</a:t>
            </a:r>
            <a:r>
              <a:rPr lang="en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sentence-level oracle</a:t>
            </a:r>
            <a:endParaRPr kumimoji="1"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9513429-DAB5-5547-99D4-867E55328FFB}"/>
                  </a:ext>
                </a:extLst>
              </p:cNvPr>
              <p:cNvSpPr txBox="1"/>
              <p:nvPr/>
            </p:nvSpPr>
            <p:spPr>
              <a:xfrm>
                <a:off x="1194923" y="1601520"/>
                <a:ext cx="9158287" cy="45858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" altLang="zh-CN" sz="36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force decoding</a:t>
                </a:r>
                <a:r>
                  <a:rPr lang="en-US" altLang="zh-CN" sz="36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r>
                  <a:rPr lang="zh-CN" altLang="en-US" sz="1600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endParaRPr lang="en-US" altLang="zh-CN" sz="1600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25000"/>
                  </a:lnSpc>
                  <a:spcBef>
                    <a:spcPts val="600"/>
                  </a:spcBef>
                  <a:spcAft>
                    <a:spcPts val="600"/>
                  </a:spcAft>
                  <a:buFont typeface="Wingdings" pitchFamily="2" charset="2"/>
                  <a:buChar char="Ø"/>
                </a:pPr>
                <a:r>
                  <a:rPr lang="e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beam search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在生成句子时，直到模型预测出结尾符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</a:t>
                </a:r>
                <a:r>
                  <a:rPr lang="e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EOS&gt;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才结束。</a:t>
                </a:r>
              </a:p>
              <a:p>
                <a:pPr>
                  <a:lnSpc>
                    <a:spcPct val="125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假设</a:t>
                </a:r>
                <a:r>
                  <a:rPr lang="e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ground truth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的长度是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endParaRPr lang="en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5000"/>
                  </a:lnSpc>
                </a:pPr>
                <a:r>
                  <a:rPr lang="e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若模型在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之前就预测出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</a:t>
                </a:r>
                <a:r>
                  <a:rPr lang="e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EOS&gt;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结尾符，那么，我们选择概率第二的作为预测词。</a:t>
                </a:r>
              </a:p>
              <a:p>
                <a:pPr>
                  <a:lnSpc>
                    <a:spcPct val="125000"/>
                  </a:lnSpc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、若模型在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时没有预测出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</a:t>
                </a:r>
                <a:r>
                  <a:rPr lang="e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EOS&gt;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结尾符，那么，我们选择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</a:t>
                </a:r>
                <a:r>
                  <a:rPr lang="en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EOS&gt;</a:t>
                </a: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结尾符，并使用它的概率</a:t>
                </a:r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b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zh-CN" altLang="en-US" sz="20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9513429-DAB5-5547-99D4-867E55328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923" y="1601520"/>
                <a:ext cx="9158287" cy="4585871"/>
              </a:xfrm>
              <a:prstGeom prst="rect">
                <a:avLst/>
              </a:prstGeom>
              <a:blipFill>
                <a:blip r:embed="rId2"/>
                <a:stretch>
                  <a:fillRect l="-1662" t="-1934" r="-31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9530946"/>
      </p:ext>
    </p:extLst>
  </p:cSld>
  <p:clrMapOvr>
    <a:masterClrMapping/>
  </p:clrMapOvr>
</p:sld>
</file>

<file path=ppt/theme/theme1.xml><?xml version="1.0" encoding="utf-8"?>
<a:theme xmlns:a="http://schemas.openxmlformats.org/drawingml/2006/main" name="水滴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水滴</Template>
  <TotalTime>455</TotalTime>
  <Words>920</Words>
  <Application>Microsoft Macintosh PowerPoint</Application>
  <PresentationFormat>宽屏</PresentationFormat>
  <Paragraphs>140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Arial</vt:lpstr>
      <vt:lpstr>Cambria Math</vt:lpstr>
      <vt:lpstr>Times New Roman</vt:lpstr>
      <vt:lpstr>Tw Cen MT</vt:lpstr>
      <vt:lpstr>Wingdings</vt:lpstr>
      <vt:lpstr>水滴</vt:lpstr>
      <vt:lpstr>Bridging the gap between training and inference for neural machine translation </vt:lpstr>
      <vt:lpstr>传统的神经机器翻译有两个问题：</vt:lpstr>
      <vt:lpstr>传统的神经机器翻译有两个问题：</vt:lpstr>
      <vt:lpstr>本文方法：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Bridging the Gap between Training and Inference for Neural Machine Translation </dc:title>
  <dc:creator>Liao jin</dc:creator>
  <cp:lastModifiedBy>Liao jin</cp:lastModifiedBy>
  <cp:revision>45</cp:revision>
  <dcterms:created xsi:type="dcterms:W3CDTF">2019-10-27T07:02:24Z</dcterms:created>
  <dcterms:modified xsi:type="dcterms:W3CDTF">2019-10-30T04:01:04Z</dcterms:modified>
</cp:coreProperties>
</file>